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6" r:id="rId6"/>
    <p:sldId id="262" r:id="rId7"/>
    <p:sldId id="267" r:id="rId8"/>
    <p:sldId id="268" r:id="rId9"/>
    <p:sldId id="269"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7-9-2015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FCD55E6B-89E4-4C8C-93D7-1489037315AA}" type="datetimeFigureOut">
              <a:rPr lang="nl-NL" smtClean="0"/>
              <a:pPr/>
              <a:t>7-9-2015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FCD55E6B-89E4-4C8C-93D7-1489037315AA}" type="datetimeFigureOut">
              <a:rPr lang="nl-NL" smtClean="0"/>
              <a:pPr/>
              <a:t>7-9-2015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CD55E6B-89E4-4C8C-93D7-1489037315AA}" type="datetimeFigureOut">
              <a:rPr lang="nl-NL" smtClean="0"/>
              <a:pPr/>
              <a:t>7-9-2015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7-9-2015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FCD55E6B-89E4-4C8C-93D7-1489037315AA}" type="datetimeFigureOut">
              <a:rPr lang="nl-NL" smtClean="0"/>
              <a:pPr/>
              <a:t>7-9-2015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D41CF4-F859-4BED-8177-B4D8F34944F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55E6B-89E4-4C8C-93D7-1489037315AA}" type="datetimeFigureOut">
              <a:rPr lang="nl-NL" smtClean="0"/>
              <a:pPr/>
              <a:t>7-9-2015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41CF4-F859-4BED-8177-B4D8F34944F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8206680" cy="2331690"/>
          </a:xfrm>
        </p:spPr>
        <p:txBody>
          <a:bodyPr>
            <a:normAutofit/>
          </a:bodyPr>
          <a:lstStyle/>
          <a:p>
            <a:pPr algn="l"/>
            <a:r>
              <a:rPr lang="nl-NL" dirty="0" smtClean="0"/>
              <a:t>De tijd van burgers en stoommachines</a:t>
            </a:r>
            <a:br>
              <a:rPr lang="nl-NL" dirty="0" smtClean="0"/>
            </a:br>
            <a:r>
              <a:rPr lang="nl-NL" dirty="0" smtClean="0"/>
              <a:t>H10 Politieke strijd en emancipatie</a:t>
            </a:r>
            <a:endParaRPr lang="nl-NL" dirty="0"/>
          </a:p>
        </p:txBody>
      </p:sp>
      <p:sp>
        <p:nvSpPr>
          <p:cNvPr id="3" name="Ondertitel 2"/>
          <p:cNvSpPr>
            <a:spLocks noGrp="1"/>
          </p:cNvSpPr>
          <p:nvPr>
            <p:ph type="subTitle" idx="1"/>
          </p:nvPr>
        </p:nvSpPr>
        <p:spPr/>
        <p:txBody>
          <a:bodyPr>
            <a:normAutofit fontScale="92500" lnSpcReduction="20000"/>
          </a:bodyPr>
          <a:lstStyle/>
          <a:p>
            <a:r>
              <a:rPr lang="nl-NL" dirty="0" smtClean="0"/>
              <a:t>Vroegmoderne tijd </a:t>
            </a:r>
          </a:p>
          <a:p>
            <a:r>
              <a:rPr lang="nl-NL" dirty="0" smtClean="0"/>
              <a:t>19</a:t>
            </a:r>
            <a:r>
              <a:rPr lang="nl-NL" baseline="30000" dirty="0" smtClean="0"/>
              <a:t>e</a:t>
            </a:r>
            <a:r>
              <a:rPr lang="nl-NL" dirty="0" smtClean="0"/>
              <a:t> eeuw</a:t>
            </a:r>
          </a:p>
          <a:p>
            <a:r>
              <a:rPr lang="nl-NL" dirty="0" smtClean="0"/>
              <a:t>Paragraaf 10.1 ‘Conservatisme en liberalisme’</a:t>
            </a: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Kenmerkende aspecten bij deze paragraaf:</a:t>
            </a:r>
            <a:endParaRPr lang="nl-NL" dirty="0"/>
          </a:p>
        </p:txBody>
      </p:sp>
      <p:sp>
        <p:nvSpPr>
          <p:cNvPr id="3" name="Tijdelijke aanduiding voor inhoud 2"/>
          <p:cNvSpPr>
            <a:spLocks noGrp="1"/>
          </p:cNvSpPr>
          <p:nvPr>
            <p:ph idx="1"/>
          </p:nvPr>
        </p:nvSpPr>
        <p:spPr/>
        <p:txBody>
          <a:bodyPr/>
          <a:lstStyle/>
          <a:p>
            <a:pPr>
              <a:buNone/>
            </a:pPr>
            <a:r>
              <a:rPr lang="nl-NL" dirty="0" smtClean="0"/>
              <a:t>	</a:t>
            </a:r>
            <a:r>
              <a:rPr lang="nl-NL" dirty="0" smtClean="0">
                <a:solidFill>
                  <a:srgbClr val="FF0000"/>
                </a:solidFill>
              </a:rPr>
              <a:t>De opkomst van politiek-maatschappelijke stromingen: liberalisme</a:t>
            </a:r>
            <a:r>
              <a:rPr lang="nl-NL" dirty="0" smtClean="0"/>
              <a:t>, nationalisme, socialisme, confessionalisme en feminisme</a:t>
            </a:r>
          </a:p>
          <a:p>
            <a:pPr>
              <a:buNone/>
            </a:pPr>
            <a:endParaRPr lang="nl-NL" dirty="0"/>
          </a:p>
          <a:p>
            <a:pPr>
              <a:buNone/>
            </a:pPr>
            <a:r>
              <a:rPr lang="nl-NL" dirty="0" smtClean="0"/>
              <a:t>	</a:t>
            </a:r>
            <a:r>
              <a:rPr lang="nl-NL" dirty="0" smtClean="0">
                <a:solidFill>
                  <a:srgbClr val="FF0000"/>
                </a:solidFill>
              </a:rPr>
              <a:t>Voortschrijdende </a:t>
            </a:r>
            <a:r>
              <a:rPr lang="nl-NL" dirty="0" smtClean="0">
                <a:solidFill>
                  <a:srgbClr val="FF0000"/>
                </a:solidFill>
              </a:rPr>
              <a:t>democratisering, met deelname van steeds meer mannen en vrouwen aan het politieke proces</a:t>
            </a:r>
          </a:p>
          <a:p>
            <a:pPr>
              <a:buNone/>
            </a:pP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u="sng" dirty="0" smtClean="0"/>
              <a:t>Conservatisme</a:t>
            </a:r>
            <a:endParaRPr lang="nl-NL" b="1" u="sng" dirty="0"/>
          </a:p>
        </p:txBody>
      </p:sp>
      <p:sp>
        <p:nvSpPr>
          <p:cNvPr id="3" name="Tijdelijke aanduiding voor inhoud 2"/>
          <p:cNvSpPr>
            <a:spLocks noGrp="1"/>
          </p:cNvSpPr>
          <p:nvPr>
            <p:ph idx="1"/>
          </p:nvPr>
        </p:nvSpPr>
        <p:spPr>
          <a:xfrm>
            <a:off x="457200" y="1600200"/>
            <a:ext cx="8229600" cy="4853136"/>
          </a:xfrm>
        </p:spPr>
        <p:txBody>
          <a:bodyPr>
            <a:normAutofit fontScale="85000" lnSpcReduction="20000"/>
          </a:bodyPr>
          <a:lstStyle/>
          <a:p>
            <a:pPr>
              <a:buFontTx/>
              <a:buChar char="-"/>
            </a:pPr>
            <a:r>
              <a:rPr lang="nl-NL" dirty="0" smtClean="0"/>
              <a:t>een politiek-maatschappelijke stroming (of ideologie) die ‘alles bij het oude wil laten’</a:t>
            </a:r>
          </a:p>
          <a:p>
            <a:pPr>
              <a:buFontTx/>
              <a:buChar char="-"/>
            </a:pPr>
            <a:r>
              <a:rPr lang="nl-NL" b="1" dirty="0" smtClean="0">
                <a:solidFill>
                  <a:srgbClr val="FF0000"/>
                </a:solidFill>
              </a:rPr>
              <a:t>Conservatisme </a:t>
            </a:r>
            <a:r>
              <a:rPr lang="nl-NL" dirty="0" smtClean="0"/>
              <a:t>in de 19</a:t>
            </a:r>
            <a:r>
              <a:rPr lang="nl-NL" baseline="30000" dirty="0" smtClean="0"/>
              <a:t>e</a:t>
            </a:r>
            <a:r>
              <a:rPr lang="nl-NL" dirty="0" smtClean="0"/>
              <a:t> </a:t>
            </a:r>
            <a:r>
              <a:rPr lang="nl-NL" dirty="0" smtClean="0"/>
              <a:t>eeuw:</a:t>
            </a:r>
          </a:p>
          <a:p>
            <a:pPr lvl="1">
              <a:buFontTx/>
              <a:buChar char="-"/>
            </a:pPr>
            <a:r>
              <a:rPr lang="nl-NL" b="1" dirty="0" smtClean="0">
                <a:solidFill>
                  <a:srgbClr val="FF0000"/>
                </a:solidFill>
              </a:rPr>
              <a:t>Restauratie</a:t>
            </a:r>
            <a:r>
              <a:rPr lang="nl-NL" dirty="0" smtClean="0"/>
              <a:t>: de periode van 1814 tot 1848 waarbij in Europa koningshuizen de macht (terug) krijgen. Koningen zijn weer de machthebbers. </a:t>
            </a:r>
          </a:p>
          <a:p>
            <a:pPr lvl="2">
              <a:buFontTx/>
              <a:buChar char="-"/>
            </a:pPr>
            <a:r>
              <a:rPr lang="nl-NL" dirty="0" smtClean="0"/>
              <a:t>Tijdens de restauratie bleven een aantal zaken uit de verlichting / revolutieperiode in stand: bijv. de privileges van de adel kwamen niet meer terug.</a:t>
            </a:r>
          </a:p>
          <a:p>
            <a:pPr>
              <a:buFontTx/>
              <a:buChar char="-"/>
            </a:pPr>
            <a:r>
              <a:rPr lang="nl-NL" dirty="0" smtClean="0"/>
              <a:t>Conservatisme is </a:t>
            </a:r>
            <a:r>
              <a:rPr lang="nl-NL" dirty="0" smtClean="0"/>
              <a:t>niet tijdgebonden</a:t>
            </a:r>
          </a:p>
          <a:p>
            <a:pPr lvl="1">
              <a:buFontTx/>
              <a:buChar char="-"/>
            </a:pPr>
            <a:r>
              <a:rPr lang="nl-NL" dirty="0" smtClean="0"/>
              <a:t>Want…. ook </a:t>
            </a:r>
            <a:r>
              <a:rPr lang="nl-NL" dirty="0" smtClean="0"/>
              <a:t>huidige politieke partijen kunnen conservatief zijn, of conservatieve kenmerken hebben</a:t>
            </a:r>
            <a:r>
              <a:rPr lang="nl-NL" dirty="0" smtClean="0"/>
              <a:t>.</a:t>
            </a:r>
          </a:p>
          <a:p>
            <a:pPr lvl="2">
              <a:buFontTx/>
              <a:buChar char="-"/>
            </a:pPr>
            <a:r>
              <a:rPr lang="nl-NL" dirty="0" smtClean="0"/>
              <a:t>VB: confessionele partijen hebben vaak conservatieve kenmerken. </a:t>
            </a:r>
          </a:p>
          <a:p>
            <a:pPr marL="914400" lvl="2" indent="0">
              <a:buNone/>
            </a:pPr>
            <a:r>
              <a:rPr lang="nl-NL" i="1" dirty="0" smtClean="0"/>
              <a:t>Kun je een voorbeeld geven?  </a:t>
            </a:r>
            <a:endParaRPr lang="nl-NL"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dirty="0" smtClean="0"/>
              <a:t>Conservatief? </a:t>
            </a:r>
            <a:r>
              <a:rPr lang="nl-NL" dirty="0"/>
              <a:t>P</a:t>
            </a:r>
            <a:r>
              <a:rPr lang="nl-NL" dirty="0" smtClean="0"/>
              <a:t>olitiek houdbaar in 19</a:t>
            </a:r>
            <a:r>
              <a:rPr lang="nl-NL" baseline="30000" dirty="0" smtClean="0"/>
              <a:t>e</a:t>
            </a:r>
            <a:r>
              <a:rPr lang="nl-NL" dirty="0"/>
              <a:t>-</a:t>
            </a:r>
            <a:r>
              <a:rPr lang="nl-NL" dirty="0" smtClean="0"/>
              <a:t>eeuws Europa? </a:t>
            </a:r>
            <a:endParaRPr lang="nl-NL" dirty="0"/>
          </a:p>
        </p:txBody>
      </p:sp>
      <p:sp>
        <p:nvSpPr>
          <p:cNvPr id="3" name="Tijdelijke aanduiding voor inhoud 2"/>
          <p:cNvSpPr>
            <a:spLocks noGrp="1"/>
          </p:cNvSpPr>
          <p:nvPr>
            <p:ph idx="1"/>
          </p:nvPr>
        </p:nvSpPr>
        <p:spPr/>
        <p:txBody>
          <a:bodyPr/>
          <a:lstStyle/>
          <a:p>
            <a:pPr algn="ctr">
              <a:buNone/>
            </a:pPr>
            <a:r>
              <a:rPr lang="nl-NL" dirty="0" smtClean="0"/>
              <a:t>Ja of nee? </a:t>
            </a:r>
          </a:p>
          <a:p>
            <a:pPr>
              <a:buNone/>
            </a:pPr>
            <a:endParaRPr lang="nl-NL" dirty="0"/>
          </a:p>
        </p:txBody>
      </p:sp>
      <p:sp>
        <p:nvSpPr>
          <p:cNvPr id="4" name="Rechthoekige toelichting 3"/>
          <p:cNvSpPr/>
          <p:nvPr/>
        </p:nvSpPr>
        <p:spPr>
          <a:xfrm>
            <a:off x="467544" y="2492896"/>
            <a:ext cx="3096344" cy="3024336"/>
          </a:xfrm>
          <a:prstGeom prst="wedgeRectCallout">
            <a:avLst>
              <a:gd name="adj1" fmla="val 54132"/>
              <a:gd name="adj2" fmla="val -658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rPr>
              <a:t>Conservatieven: </a:t>
            </a:r>
          </a:p>
          <a:p>
            <a:pPr algn="ctr"/>
            <a:r>
              <a:rPr lang="nl-NL" dirty="0" smtClean="0"/>
              <a:t>Sterk traditioneel bestuur met een vorst aan het hoofd is de beste garantie voor stabiliteit en veiligheid</a:t>
            </a:r>
            <a:endParaRPr lang="nl-NL" dirty="0"/>
          </a:p>
        </p:txBody>
      </p:sp>
      <p:sp>
        <p:nvSpPr>
          <p:cNvPr id="5" name="Rechthoekige toelichting 4"/>
          <p:cNvSpPr/>
          <p:nvPr/>
        </p:nvSpPr>
        <p:spPr>
          <a:xfrm>
            <a:off x="4788024" y="2492896"/>
            <a:ext cx="3096344" cy="3384376"/>
          </a:xfrm>
          <a:prstGeom prst="wedgeRectCallout">
            <a:avLst>
              <a:gd name="adj1" fmla="val -36735"/>
              <a:gd name="adj2" fmla="val -614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rgbClr val="002060"/>
                </a:solidFill>
              </a:rPr>
              <a:t>Nieuwe denkers: </a:t>
            </a:r>
          </a:p>
          <a:p>
            <a:pPr algn="ctr"/>
            <a:r>
              <a:rPr lang="nl-NL" dirty="0" smtClean="0"/>
              <a:t>Macht op grond van afkomst /geboorte is tegen de wetten van de natuur. Burgers moeten bij het bestuur worden betrokken (representatieve regering). Mensen in een staat hebben rechten! (vrijheid van meningsuiting, vergadering, recht op inspraak en bezit) </a:t>
            </a:r>
            <a:endParaRPr lang="nl-NL" dirty="0"/>
          </a:p>
        </p:txBody>
      </p:sp>
      <p:sp>
        <p:nvSpPr>
          <p:cNvPr id="6" name="Wolkvormige toelichting 5"/>
          <p:cNvSpPr/>
          <p:nvPr/>
        </p:nvSpPr>
        <p:spPr>
          <a:xfrm>
            <a:off x="6372200" y="1052736"/>
            <a:ext cx="2304256" cy="1368152"/>
          </a:xfrm>
          <a:prstGeom prst="cloudCallout">
            <a:avLst>
              <a:gd name="adj1" fmla="val -41387"/>
              <a:gd name="adj2" fmla="val 6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Liberalen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1815: Koninkrijk der Nederlanden</a:t>
            </a:r>
            <a:endParaRPr lang="nl-NL" dirty="0"/>
          </a:p>
        </p:txBody>
      </p:sp>
      <p:sp>
        <p:nvSpPr>
          <p:cNvPr id="3" name="Tijdelijke aanduiding voor inhoud 2"/>
          <p:cNvSpPr>
            <a:spLocks noGrp="1"/>
          </p:cNvSpPr>
          <p:nvPr>
            <p:ph idx="1"/>
          </p:nvPr>
        </p:nvSpPr>
        <p:spPr>
          <a:xfrm>
            <a:off x="457200" y="1600200"/>
            <a:ext cx="8229600" cy="4781128"/>
          </a:xfrm>
        </p:spPr>
        <p:txBody>
          <a:bodyPr>
            <a:normAutofit fontScale="92500" lnSpcReduction="20000"/>
          </a:bodyPr>
          <a:lstStyle/>
          <a:p>
            <a:pPr>
              <a:buNone/>
            </a:pPr>
            <a:r>
              <a:rPr lang="nl-NL" dirty="0" smtClean="0"/>
              <a:t>	Conservatief? </a:t>
            </a:r>
          </a:p>
          <a:p>
            <a:pPr>
              <a:buNone/>
            </a:pPr>
            <a:r>
              <a:rPr lang="nl-NL" dirty="0" smtClean="0"/>
              <a:t>	Ja!</a:t>
            </a:r>
          </a:p>
          <a:p>
            <a:pPr>
              <a:buNone/>
            </a:pPr>
            <a:r>
              <a:rPr lang="nl-NL" dirty="0" smtClean="0"/>
              <a:t>	Wat is er overgebleven van de idealen van de democratische revoluties uit de 18</a:t>
            </a:r>
            <a:r>
              <a:rPr lang="nl-NL" baseline="30000" dirty="0" smtClean="0"/>
              <a:t>e</a:t>
            </a:r>
            <a:r>
              <a:rPr lang="nl-NL" dirty="0" smtClean="0"/>
              <a:t> eeuw? </a:t>
            </a:r>
          </a:p>
          <a:p>
            <a:pPr>
              <a:buNone/>
            </a:pPr>
            <a:endParaRPr lang="nl-NL" dirty="0"/>
          </a:p>
          <a:p>
            <a:pPr>
              <a:buNone/>
            </a:pPr>
            <a:r>
              <a:rPr lang="nl-NL" dirty="0" smtClean="0">
                <a:sym typeface="Wingdings" pitchFamily="2" charset="2"/>
              </a:rPr>
              <a:t> </a:t>
            </a:r>
            <a:r>
              <a:rPr lang="nl-NL" dirty="0" smtClean="0"/>
              <a:t>Constitutie (grondwet) Nederland = een constitutionele monarchie</a:t>
            </a:r>
          </a:p>
          <a:p>
            <a:pPr>
              <a:buFont typeface="Wingdings"/>
              <a:buChar char="à"/>
            </a:pPr>
            <a:r>
              <a:rPr lang="nl-NL" dirty="0" smtClean="0">
                <a:sym typeface="Wingdings" pitchFamily="2" charset="2"/>
              </a:rPr>
              <a:t>Enkele vrijheden blijven gehandhaafd (drukpers)</a:t>
            </a:r>
          </a:p>
          <a:p>
            <a:pPr>
              <a:buFont typeface="Wingdings"/>
              <a:buChar char="à"/>
            </a:pPr>
            <a:r>
              <a:rPr lang="nl-NL" dirty="0" smtClean="0">
                <a:sym typeface="Wingdings" pitchFamily="2" charset="2"/>
              </a:rPr>
              <a:t>(census)kiesrecht: welvarende mannen mogen stemmen</a:t>
            </a:r>
          </a:p>
          <a:p>
            <a:pPr marL="0" indent="0">
              <a:buNone/>
            </a:pPr>
            <a:r>
              <a:rPr lang="nl-NL" dirty="0" smtClean="0">
                <a:sym typeface="Wingdings" pitchFamily="2" charset="2"/>
              </a:rPr>
              <a:t> </a:t>
            </a:r>
            <a:endParaRPr lang="nl-NL" dirty="0" smtClean="0"/>
          </a:p>
          <a:p>
            <a:pPr>
              <a:buNone/>
            </a:pPr>
            <a:endParaRPr lang="nl-NL" dirty="0"/>
          </a:p>
        </p:txBody>
      </p:sp>
      <p:sp>
        <p:nvSpPr>
          <p:cNvPr id="4" name="Wolkvormige toelichting 3"/>
          <p:cNvSpPr/>
          <p:nvPr/>
        </p:nvSpPr>
        <p:spPr>
          <a:xfrm>
            <a:off x="4932040" y="1052736"/>
            <a:ext cx="3672408" cy="2592288"/>
          </a:xfrm>
          <a:prstGeom prst="cloudCallout">
            <a:avLst>
              <a:gd name="adj1" fmla="val -3402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Maar ja… de koning had nog steeds zeer veel macht, en zijn ideeën over macht waren conservatief: koninklijk besluit </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NL" dirty="0" smtClean="0"/>
              <a:t>1830 – 1848: tweede democratische revolutieperiode</a:t>
            </a:r>
            <a:endParaRPr lang="nl-NL" dirty="0"/>
          </a:p>
        </p:txBody>
      </p:sp>
      <p:sp>
        <p:nvSpPr>
          <p:cNvPr id="3" name="Tijdelijke aanduiding voor inhoud 2"/>
          <p:cNvSpPr>
            <a:spLocks noGrp="1"/>
          </p:cNvSpPr>
          <p:nvPr>
            <p:ph idx="1"/>
          </p:nvPr>
        </p:nvSpPr>
        <p:spPr/>
        <p:txBody>
          <a:bodyPr/>
          <a:lstStyle/>
          <a:p>
            <a:pPr>
              <a:buNone/>
            </a:pPr>
            <a:r>
              <a:rPr lang="nl-NL" dirty="0" smtClean="0"/>
              <a:t>Het gaat weer om ‘hetzelfde’ </a:t>
            </a:r>
            <a:r>
              <a:rPr lang="nl-NL" sz="2400" dirty="0" smtClean="0"/>
              <a:t>(als bij Franse </a:t>
            </a:r>
            <a:r>
              <a:rPr lang="nl-NL" sz="2400" dirty="0" smtClean="0"/>
              <a:t>Revolutie, zie </a:t>
            </a:r>
            <a:r>
              <a:rPr lang="nl-NL" sz="2400" dirty="0" err="1" smtClean="0"/>
              <a:t>hfst</a:t>
            </a:r>
            <a:r>
              <a:rPr lang="nl-NL" sz="2400" dirty="0" smtClean="0"/>
              <a:t> 8)</a:t>
            </a:r>
            <a:r>
              <a:rPr lang="nl-NL" dirty="0" smtClean="0"/>
              <a:t>:</a:t>
            </a:r>
            <a:endParaRPr lang="nl-NL" dirty="0" smtClean="0"/>
          </a:p>
          <a:p>
            <a:pPr>
              <a:buNone/>
            </a:pPr>
            <a:r>
              <a:rPr lang="nl-NL" dirty="0" smtClean="0"/>
              <a:t>	Burgers eisen inspraak in het bestuur! Er moet een representatieve regering komen / democratie komen!</a:t>
            </a:r>
            <a:endParaRPr lang="nl-NL" dirty="0"/>
          </a:p>
        </p:txBody>
      </p:sp>
      <p:sp>
        <p:nvSpPr>
          <p:cNvPr id="4" name="Wolkvormige toelichting 3"/>
          <p:cNvSpPr/>
          <p:nvPr/>
        </p:nvSpPr>
        <p:spPr>
          <a:xfrm>
            <a:off x="5076056" y="4365104"/>
            <a:ext cx="3168352" cy="2232248"/>
          </a:xfrm>
          <a:prstGeom prst="cloudCallout">
            <a:avLst>
              <a:gd name="adj1" fmla="val -68577"/>
              <a:gd name="adj2" fmla="val -666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Burgers? </a:t>
            </a:r>
          </a:p>
          <a:p>
            <a:pPr algn="ctr"/>
            <a:r>
              <a:rPr lang="nl-NL" dirty="0" smtClean="0"/>
              <a:t>Rijke burgers / gegoede burgerij = bourgeoisie</a:t>
            </a:r>
          </a:p>
          <a:p>
            <a:pPr algn="ct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1830 – 1848 tweede democratische revolutieperiode in Europa</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70000" lnSpcReduction="20000"/>
          </a:bodyPr>
          <a:lstStyle/>
          <a:p>
            <a:pPr>
              <a:buNone/>
            </a:pPr>
            <a:r>
              <a:rPr lang="nl-NL" dirty="0" smtClean="0"/>
              <a:t>Betekenis voor het Koninkrijk der Nederlanden? </a:t>
            </a:r>
          </a:p>
          <a:p>
            <a:pPr>
              <a:buFont typeface="Wingdings"/>
              <a:buChar char="à"/>
            </a:pPr>
            <a:r>
              <a:rPr lang="nl-NL" dirty="0" smtClean="0">
                <a:sym typeface="Wingdings" pitchFamily="2" charset="2"/>
              </a:rPr>
              <a:t>1830 Belgen in opstand  (vanaf 1815 samen met Nederland 1 koninkrijk)</a:t>
            </a:r>
          </a:p>
          <a:p>
            <a:pPr lvl="1">
              <a:buFont typeface="Wingdings"/>
              <a:buChar char="à"/>
            </a:pPr>
            <a:r>
              <a:rPr lang="nl-NL" dirty="0" smtClean="0">
                <a:sym typeface="Wingdings" pitchFamily="2" charset="2"/>
              </a:rPr>
              <a:t>Belgen voelden zich niet vertegenwoordigd in de regering</a:t>
            </a:r>
          </a:p>
          <a:p>
            <a:pPr>
              <a:buFont typeface="Wingdings"/>
              <a:buChar char="à"/>
            </a:pPr>
            <a:r>
              <a:rPr lang="nl-NL" dirty="0" smtClean="0">
                <a:sym typeface="Wingdings" pitchFamily="2" charset="2"/>
              </a:rPr>
              <a:t>1839 België officieel onafhankelijk (door Willem I erkend)</a:t>
            </a:r>
          </a:p>
          <a:p>
            <a:pPr>
              <a:buFont typeface="Wingdings"/>
              <a:buChar char="à"/>
            </a:pPr>
            <a:r>
              <a:rPr lang="nl-NL" dirty="0" smtClean="0">
                <a:sym typeface="Wingdings" pitchFamily="2" charset="2"/>
              </a:rPr>
              <a:t>1840 troonafstand Willem I, Willem II koning</a:t>
            </a:r>
          </a:p>
          <a:p>
            <a:pPr>
              <a:buFont typeface="Wingdings"/>
              <a:buChar char="à"/>
            </a:pPr>
            <a:r>
              <a:rPr lang="nl-NL" b="1" dirty="0" smtClean="0">
                <a:solidFill>
                  <a:srgbClr val="FF0000"/>
                </a:solidFill>
                <a:sym typeface="Wingdings" pitchFamily="2" charset="2"/>
              </a:rPr>
              <a:t>1848 tweede revolutiegolf in Europa </a:t>
            </a:r>
            <a:r>
              <a:rPr lang="nl-NL" dirty="0" smtClean="0">
                <a:sym typeface="Wingdings" pitchFamily="2" charset="2"/>
              </a:rPr>
              <a:t> Willem II bang  In Nederland komt er een nieuwe grondwet die de macht van de koning beperkt</a:t>
            </a:r>
            <a:r>
              <a:rPr lang="nl-NL" dirty="0" smtClean="0">
                <a:sym typeface="Wingdings" pitchFamily="2" charset="2"/>
              </a:rPr>
              <a:t>. Nederland wordt nu een </a:t>
            </a:r>
            <a:r>
              <a:rPr lang="nl-NL" b="1" dirty="0" smtClean="0">
                <a:solidFill>
                  <a:srgbClr val="FF0000"/>
                </a:solidFill>
                <a:sym typeface="Wingdings" pitchFamily="2" charset="2"/>
              </a:rPr>
              <a:t>constitutionele monarchie</a:t>
            </a:r>
            <a:r>
              <a:rPr lang="nl-NL" dirty="0" smtClean="0">
                <a:sym typeface="Wingdings" pitchFamily="2" charset="2"/>
              </a:rPr>
              <a:t>.</a:t>
            </a:r>
            <a:endParaRPr lang="nl-NL" dirty="0" smtClean="0">
              <a:sym typeface="Wingdings" pitchFamily="2" charset="2"/>
            </a:endParaRPr>
          </a:p>
          <a:p>
            <a:pPr lvl="1">
              <a:buFont typeface="Wingdings"/>
              <a:buChar char="à"/>
            </a:pPr>
            <a:r>
              <a:rPr lang="nl-NL" dirty="0" smtClean="0">
                <a:sym typeface="Wingdings" pitchFamily="2" charset="2"/>
              </a:rPr>
              <a:t>Ministeriele verantwoordelijkheid, onschendbaarheid van de </a:t>
            </a:r>
            <a:r>
              <a:rPr lang="nl-NL" dirty="0" smtClean="0">
                <a:sym typeface="Wingdings" pitchFamily="2" charset="2"/>
              </a:rPr>
              <a:t>koning (ministers zijn verantwoordelijk voor de koning)</a:t>
            </a:r>
            <a:endParaRPr lang="nl-NL" dirty="0" smtClean="0">
              <a:sym typeface="Wingdings" pitchFamily="2" charset="2"/>
            </a:endParaRPr>
          </a:p>
          <a:p>
            <a:pPr lvl="1">
              <a:buFont typeface="Wingdings"/>
              <a:buChar char="à"/>
            </a:pPr>
            <a:r>
              <a:rPr lang="nl-NL" dirty="0" smtClean="0">
                <a:sym typeface="Wingdings" pitchFamily="2" charset="2"/>
              </a:rPr>
              <a:t>Vrijheid van onderwijs</a:t>
            </a:r>
          </a:p>
          <a:p>
            <a:pPr lvl="1">
              <a:buFont typeface="Wingdings"/>
              <a:buChar char="à"/>
            </a:pPr>
            <a:r>
              <a:rPr lang="nl-NL" dirty="0" smtClean="0">
                <a:sym typeface="Wingdings" pitchFamily="2" charset="2"/>
              </a:rPr>
              <a:t>Vrijheid van vereniging en vergadering</a:t>
            </a:r>
          </a:p>
          <a:p>
            <a:pPr lvl="1">
              <a:buNone/>
            </a:pPr>
            <a:r>
              <a:rPr lang="nl-NL" dirty="0" smtClean="0">
                <a:sym typeface="Wingdings" pitchFamily="2" charset="2"/>
              </a:rPr>
              <a:t>Maar.. Was Nederland nu echt democratischer geworden? </a:t>
            </a:r>
          </a:p>
          <a:p>
            <a:pPr lvl="1">
              <a:buFont typeface="Wingdings"/>
              <a:buChar char="à"/>
            </a:pPr>
            <a:endParaRPr lang="nl-NL" dirty="0" smtClean="0">
              <a:sym typeface="Wingdings" pitchFamily="2" charset="2"/>
            </a:endParaRPr>
          </a:p>
          <a:p>
            <a:pPr>
              <a:buNone/>
            </a:pPr>
            <a:endParaRPr lang="nl-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Vanaf 1848</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Hebben de liberalen het voor het zeggen in het bestuur…</a:t>
            </a:r>
          </a:p>
          <a:p>
            <a:pPr marL="0" indent="0">
              <a:buNone/>
            </a:pPr>
            <a:r>
              <a:rPr lang="nl-NL" dirty="0"/>
              <a:t/>
            </a:r>
            <a:br>
              <a:rPr lang="nl-NL" dirty="0"/>
            </a:br>
            <a:r>
              <a:rPr lang="nl-NL" dirty="0" smtClean="0"/>
              <a:t>Kenmerken liberalen: </a:t>
            </a:r>
          </a:p>
          <a:p>
            <a:pPr>
              <a:buFontTx/>
              <a:buChar char="-"/>
            </a:pPr>
            <a:r>
              <a:rPr lang="nl-NL" dirty="0" smtClean="0"/>
              <a:t>Kernwoord = </a:t>
            </a:r>
            <a:r>
              <a:rPr lang="nl-NL" b="1" dirty="0" smtClean="0">
                <a:solidFill>
                  <a:srgbClr val="FF0000"/>
                </a:solidFill>
              </a:rPr>
              <a:t>vrijheid</a:t>
            </a:r>
            <a:r>
              <a:rPr lang="nl-NL" dirty="0" smtClean="0"/>
              <a:t> op alle maatschappelijke gebieden (EC/POL/SOC) en inspraak door burgers (wel alleen de rijke burgers)</a:t>
            </a:r>
          </a:p>
          <a:p>
            <a:pPr>
              <a:buFontTx/>
              <a:buChar char="-"/>
            </a:pPr>
            <a:r>
              <a:rPr lang="nl-NL" dirty="0" smtClean="0"/>
              <a:t>De overheid moet zich niet te veel bemoeien met de burgers (= ook vrijheid)</a:t>
            </a:r>
          </a:p>
          <a:p>
            <a:pPr>
              <a:buFontTx/>
              <a:buChar char="-"/>
            </a:pPr>
            <a:endParaRPr lang="nl-NL" dirty="0" smtClean="0"/>
          </a:p>
          <a:p>
            <a:pPr>
              <a:buFontTx/>
              <a:buChar char="-"/>
            </a:pPr>
            <a:endParaRPr lang="nl-NL" dirty="0" smtClean="0"/>
          </a:p>
          <a:p>
            <a:pPr>
              <a:buFontTx/>
              <a:buChar char="-"/>
            </a:pPr>
            <a:endParaRPr lang="nl-NL" dirty="0"/>
          </a:p>
        </p:txBody>
      </p:sp>
    </p:spTree>
    <p:extLst>
      <p:ext uri="{BB962C8B-B14F-4D97-AF65-F5344CB8AC3E}">
        <p14:creationId xmlns:p14="http://schemas.microsoft.com/office/powerpoint/2010/main" val="933270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32656"/>
            <a:ext cx="8229600" cy="1084982"/>
          </a:xfrm>
        </p:spPr>
        <p:txBody>
          <a:bodyPr>
            <a:noAutofit/>
          </a:bodyPr>
          <a:lstStyle/>
          <a:p>
            <a:pPr algn="l"/>
            <a:r>
              <a:rPr lang="nl-NL" sz="2800" smtClean="0"/>
              <a:t>KA: Voortschrijdende </a:t>
            </a:r>
            <a:r>
              <a:rPr lang="nl-NL" sz="2800" dirty="0"/>
              <a:t>democratisering, met deelname van steeds meer mannen en vrouwen aan het politieke </a:t>
            </a:r>
            <a:r>
              <a:rPr lang="nl-NL" sz="2800" dirty="0" smtClean="0"/>
              <a:t>proces</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smtClean="0"/>
              <a:t>Hoe zit dat?</a:t>
            </a:r>
          </a:p>
          <a:p>
            <a:pPr>
              <a:buFontTx/>
              <a:buChar char="-"/>
            </a:pPr>
            <a:r>
              <a:rPr lang="nl-NL" dirty="0" smtClean="0"/>
              <a:t>18</a:t>
            </a:r>
            <a:r>
              <a:rPr lang="nl-NL" baseline="30000" dirty="0" smtClean="0"/>
              <a:t>e</a:t>
            </a:r>
            <a:r>
              <a:rPr lang="nl-NL" dirty="0" smtClean="0"/>
              <a:t> eeuw: geen democratisering want.. De koning had alles te zeggen in de politiek.</a:t>
            </a:r>
          </a:p>
          <a:p>
            <a:pPr>
              <a:buFontTx/>
              <a:buChar char="-"/>
            </a:pPr>
            <a:r>
              <a:rPr lang="nl-NL" dirty="0" smtClean="0"/>
              <a:t>Eerste helft 19</a:t>
            </a:r>
            <a:r>
              <a:rPr lang="nl-NL" baseline="30000" dirty="0" smtClean="0"/>
              <a:t>e</a:t>
            </a:r>
            <a:r>
              <a:rPr lang="nl-NL" dirty="0" smtClean="0"/>
              <a:t> eeuw: meer democratisering want.. De liberalen hebben wat te zeggen in de politiek.</a:t>
            </a:r>
          </a:p>
          <a:p>
            <a:pPr>
              <a:buFontTx/>
              <a:buChar char="-"/>
            </a:pPr>
            <a:r>
              <a:rPr lang="nl-NL" dirty="0" smtClean="0"/>
              <a:t>Tweede helft 19</a:t>
            </a:r>
            <a:r>
              <a:rPr lang="nl-NL" baseline="30000" dirty="0" smtClean="0"/>
              <a:t>e</a:t>
            </a:r>
            <a:r>
              <a:rPr lang="nl-NL" dirty="0" smtClean="0"/>
              <a:t> eeuw: nog meer democratisering want… De confessionelen en de socialisten hebben wat te zeggen in de politiek. </a:t>
            </a:r>
          </a:p>
          <a:p>
            <a:pPr>
              <a:buFontTx/>
              <a:buChar char="-"/>
            </a:pPr>
            <a:r>
              <a:rPr lang="nl-NL" dirty="0" smtClean="0"/>
              <a:t>Begin 20</a:t>
            </a:r>
            <a:r>
              <a:rPr lang="nl-NL" baseline="30000" dirty="0" smtClean="0"/>
              <a:t>e</a:t>
            </a:r>
            <a:r>
              <a:rPr lang="nl-NL" dirty="0" smtClean="0"/>
              <a:t> eeuw: weer meer democratisering want… De feministen (vrouwen) hadden wat te zeggen in de politiek. </a:t>
            </a:r>
          </a:p>
          <a:p>
            <a:pPr>
              <a:buFontTx/>
              <a:buChar char="-"/>
            </a:pPr>
            <a:endParaRPr lang="nl-NL" dirty="0" smtClean="0"/>
          </a:p>
        </p:txBody>
      </p:sp>
    </p:spTree>
    <p:extLst>
      <p:ext uri="{BB962C8B-B14F-4D97-AF65-F5344CB8AC3E}">
        <p14:creationId xmlns:p14="http://schemas.microsoft.com/office/powerpoint/2010/main" val="2638758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506</Words>
  <Application>Microsoft Office PowerPoint</Application>
  <PresentationFormat>Diavoorstelling (4:3)</PresentationFormat>
  <Paragraphs>62</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Wingdings</vt:lpstr>
      <vt:lpstr>Office-thema</vt:lpstr>
      <vt:lpstr>De tijd van burgers en stoommachines H10 Politieke strijd en emancipatie</vt:lpstr>
      <vt:lpstr>Kenmerkende aspecten bij deze paragraaf:</vt:lpstr>
      <vt:lpstr>Conservatisme</vt:lpstr>
      <vt:lpstr>Conservatief? Politiek houdbaar in 19e-eeuws Europa? </vt:lpstr>
      <vt:lpstr>1815: Koninkrijk der Nederlanden</vt:lpstr>
      <vt:lpstr>1830 – 1848: tweede democratische revolutieperiode</vt:lpstr>
      <vt:lpstr>1830 – 1848 tweede democratische revolutieperiode in Europa</vt:lpstr>
      <vt:lpstr>Vanaf 1848</vt:lpstr>
      <vt:lpstr>KA: Voortschrijdende democratisering, met deelname van steeds meer mannen en vrouwen aan het politieke proces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tijd van burgers en stoommachines</dc:title>
  <dc:creator>Gebruiker</dc:creator>
  <cp:lastModifiedBy>Biemans, KJA (Kristel)</cp:lastModifiedBy>
  <cp:revision>24</cp:revision>
  <dcterms:created xsi:type="dcterms:W3CDTF">2014-12-09T19:43:40Z</dcterms:created>
  <dcterms:modified xsi:type="dcterms:W3CDTF">2015-09-07T19:55:50Z</dcterms:modified>
</cp:coreProperties>
</file>